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8" r:id="rId3"/>
  </p:sldMasterIdLst>
  <p:notesMasterIdLst>
    <p:notesMasterId r:id="rId28"/>
  </p:notesMasterIdLst>
  <p:sldIdLst>
    <p:sldId id="256" r:id="rId4"/>
    <p:sldId id="320" r:id="rId5"/>
    <p:sldId id="321" r:id="rId6"/>
    <p:sldId id="329" r:id="rId7"/>
    <p:sldId id="323" r:id="rId8"/>
    <p:sldId id="322" r:id="rId9"/>
    <p:sldId id="317" r:id="rId10"/>
    <p:sldId id="338" r:id="rId11"/>
    <p:sldId id="339" r:id="rId12"/>
    <p:sldId id="341" r:id="rId13"/>
    <p:sldId id="318" r:id="rId14"/>
    <p:sldId id="325" r:id="rId15"/>
    <p:sldId id="330" r:id="rId16"/>
    <p:sldId id="324" r:id="rId17"/>
    <p:sldId id="337" r:id="rId18"/>
    <p:sldId id="315" r:id="rId19"/>
    <p:sldId id="316" r:id="rId20"/>
    <p:sldId id="331" r:id="rId21"/>
    <p:sldId id="328" r:id="rId22"/>
    <p:sldId id="326" r:id="rId23"/>
    <p:sldId id="336" r:id="rId24"/>
    <p:sldId id="332" r:id="rId25"/>
    <p:sldId id="333" r:id="rId26"/>
    <p:sldId id="342" r:id="rId27"/>
  </p:sldIdLst>
  <p:sldSz cx="12192000" cy="6858000"/>
  <p:notesSz cx="6799263" cy="98758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D685"/>
    <a:srgbClr val="FFFF99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58" autoAdjust="0"/>
  </p:normalViewPr>
  <p:slideViewPr>
    <p:cSldViewPr snapToGrid="0">
      <p:cViewPr varScale="1">
        <p:scale>
          <a:sx n="95" d="100"/>
          <a:sy n="95" d="100"/>
        </p:scale>
        <p:origin x="11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691E7-9D35-407F-BDA6-F278179C8574}" type="datetimeFigureOut">
              <a:rPr lang="uk-UA" smtClean="0"/>
              <a:t>22.04.2019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927" y="4691023"/>
            <a:ext cx="543941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1342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27538-C613-4A73-A2CE-2E3A38E2983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83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7538-C613-4A73-A2CE-2E3A38E29832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291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E72F-1677-49B7-BF5B-982D670DDBB3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032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0C1-653D-4D8A-BA6A-DF98F021F95E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446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19F3-0A8E-4EFF-BFBC-F95631CDCCCE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2506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Kyiv, January  2016</a:t>
            </a:r>
          </a:p>
        </p:txBody>
      </p:sp>
      <p:sp>
        <p:nvSpPr>
          <p:cNvPr id="6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50330-C68F-4B83-85E5-17F2E5E977F8}" type="slidenum">
              <a:rPr lang="nl-NL"/>
              <a:pPr>
                <a:defRPr/>
              </a:pPr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280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4E72F-1677-49B7-BF5B-982D670DDBB3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667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9A148-78D3-402B-AA0E-9EFFF3472066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973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5281B-77AF-473D-ABCC-58C0FC68590A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328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19588-C154-448C-B7E8-CC09D84B6050}" type="datetime1">
              <a:rPr lang="uk-UA" smtClean="0"/>
              <a:t>22.04.2019</a:t>
            </a:fld>
            <a:endParaRPr lang="uk-UA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7109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7EE00-DC68-413D-B94E-331218CA761D}" type="datetime1">
              <a:rPr lang="uk-UA" smtClean="0"/>
              <a:t>22.04.2019</a:t>
            </a:fld>
            <a:endParaRPr lang="uk-UA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7258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2685C-388D-4A26-BFEF-2986BE933373}" type="datetime1">
              <a:rPr lang="uk-UA" smtClean="0"/>
              <a:t>22.04.2019</a:t>
            </a:fld>
            <a:endParaRPr lang="uk-UA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8654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8F6CE-F654-46AC-A26E-406C6DFB228F}" type="datetime1">
              <a:rPr lang="uk-UA" smtClean="0"/>
              <a:t>22.04.2019</a:t>
            </a:fld>
            <a:endParaRPr lang="uk-UA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011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A148-78D3-402B-AA0E-9EFFF3472066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509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8ED73-A06A-4967-91A8-72FFDF56B071}" type="datetime1">
              <a:rPr lang="uk-UA" smtClean="0"/>
              <a:t>22.04.2019</a:t>
            </a:fld>
            <a:endParaRPr lang="uk-UA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956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B0CF1-FB61-402B-A801-D6F124434964}" type="datetime1">
              <a:rPr lang="uk-UA" smtClean="0"/>
              <a:t>22.04.2019</a:t>
            </a:fld>
            <a:endParaRPr lang="uk-UA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1707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170C1-653D-4D8A-BA6A-DF98F021F95E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594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C19F3-0A8E-4EFF-BFBC-F95631CDCCCE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5334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і об'єкт поверх тек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B719F-B8FF-4ED3-B605-3A7BD37F5EFA}" type="datetime1">
              <a:rPr lang="uk-UA" smtClean="0"/>
              <a:t>22.04.2019</a:t>
            </a:fld>
            <a:endParaRPr lang="uk-UA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396672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і текст поверх об'є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B719F-B8FF-4ED3-B605-3A7BD37F5EFA}" type="datetime1">
              <a:rPr lang="uk-UA" smtClean="0"/>
              <a:t>22.04.2019</a:t>
            </a:fld>
            <a:endParaRPr lang="uk-UA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877857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B719F-B8FF-4ED3-B605-3A7BD37F5EFA}" type="datetime1">
              <a:rPr lang="uk-UA" smtClean="0"/>
              <a:t>22.04.2019</a:t>
            </a:fld>
            <a:endParaRPr lang="uk-UA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85631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аблица 2">
            <a:extLst>
              <a:ext uri="{FF2B5EF4-FFF2-40B4-BE49-F238E27FC236}"/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422400" y="1981200"/>
            <a:ext cx="10058400" cy="4114800"/>
          </a:xfrm>
        </p:spPr>
        <p:txBody>
          <a:bodyPr/>
          <a:lstStyle/>
          <a:p>
            <a:pPr lvl="0"/>
            <a:r>
              <a:rPr lang="uk-UA" noProof="0" smtClean="0"/>
              <a:t>Вставлення таблиці</a:t>
            </a:r>
            <a:endParaRPr lang="ru-RU" noProof="0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F8B719F-B8FF-4ED3-B605-3A7BD37F5EFA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49349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E72F-1677-49B7-BF5B-982D670DDBB3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2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A148-78D3-402B-AA0E-9EFFF3472066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49" y="45894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281B-77AF-473D-ABCC-58C0FC68590A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7282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281B-77AF-473D-ABCC-58C0FC68590A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65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9588-C154-448C-B7E8-CC09D84B6050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59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EE00-DC68-413D-B94E-331218CA761D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34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685C-388D-4A26-BFEF-2986BE933373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79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F6CE-F654-46AC-A26E-406C6DFB228F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5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ED73-A06A-4967-91A8-72FFDF56B071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81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0CF1-FB61-402B-A801-D6F124434964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38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0C1-653D-4D8A-BA6A-DF98F021F95E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16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19F3-0A8E-4EFF-BFBC-F95631CDCCCE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1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9588-C154-448C-B7E8-CC09D84B6050}" type="datetime1">
              <a:rPr lang="uk-UA" smtClean="0"/>
              <a:t>22.04.2019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385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EE00-DC68-413D-B94E-331218CA761D}" type="datetime1">
              <a:rPr lang="uk-UA" smtClean="0"/>
              <a:t>22.04.2019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436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685C-388D-4A26-BFEF-2986BE933373}" type="datetime1">
              <a:rPr lang="uk-UA" smtClean="0"/>
              <a:t>22.04.2019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31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F6CE-F654-46AC-A26E-406C6DFB228F}" type="datetime1">
              <a:rPr lang="uk-UA" smtClean="0"/>
              <a:t>22.04.2019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398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ED73-A06A-4967-91A8-72FFDF56B071}" type="datetime1">
              <a:rPr lang="uk-UA" smtClean="0"/>
              <a:t>22.04.2019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139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0CF1-FB61-402B-A801-D6F124434964}" type="datetime1">
              <a:rPr lang="uk-UA" smtClean="0"/>
              <a:t>22.04.2019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772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B719F-B8FF-4ED3-B605-3A7BD37F5EFA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553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9F8B719F-B8FF-4ED3-B605-3A7BD37F5EFA}" type="datetime1">
              <a:rPr lang="uk-UA" smtClean="0"/>
              <a:t>22.04.2019</a:t>
            </a:fld>
            <a:endParaRPr lang="uk-UA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endParaRPr lang="uk-UA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19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B719F-B8FF-4ED3-B605-3A7BD37F5EFA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0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fu-logo-V2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" y="-1536"/>
            <a:ext cx="4239572" cy="120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>
          <a:xfrm>
            <a:off x="3422302" y="5838092"/>
            <a:ext cx="5976256" cy="548160"/>
          </a:xfrm>
        </p:spPr>
        <p:txBody>
          <a:bodyPr>
            <a:noAutofit/>
          </a:bodyPr>
          <a:lstStyle/>
          <a:p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16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вітень, 2019 року</a:t>
            </a:r>
            <a:endParaRPr lang="uk-UA" sz="16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imag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7" y="5438399"/>
            <a:ext cx="11033760" cy="14932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03516" y="1268412"/>
            <a:ext cx="11059885" cy="407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4400" b="1" dirty="0"/>
              <a:t>ОСОБЛИВОСТІ </a:t>
            </a:r>
            <a:r>
              <a:rPr lang="ru-RU" altLang="ru-RU" sz="4400" b="1" dirty="0" smtClean="0"/>
              <a:t>ПРОВЕДЕННЯ АУДИТУ </a:t>
            </a:r>
            <a:r>
              <a:rPr lang="ru-RU" altLang="ru-RU" sz="4400" b="1" dirty="0"/>
              <a:t>ЕФЕКТИВНОСТІ</a:t>
            </a:r>
          </a:p>
        </p:txBody>
      </p:sp>
    </p:spTree>
    <p:extLst>
      <p:ext uri="{BB962C8B-B14F-4D97-AF65-F5344CB8AC3E}">
        <p14:creationId xmlns:p14="http://schemas.microsoft.com/office/powerpoint/2010/main" val="36623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368" y="244545"/>
            <a:ext cx="10515600" cy="860773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документальної перевірки</a:t>
            </a: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</a:p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вичерпну і історичну інформацію;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перериває програму або іншу робочу діяльність;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вже існує.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ВИКЛИКИ</a:t>
            </a:r>
          </a:p>
          <a:p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714814" y="2454833"/>
            <a:ext cx="5183188" cy="3684588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 багато часу;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бути неповною;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чітко розуміти, що потрібно шукати;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 засоби для отримання даних;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обмежені документами, що вже існують.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10</a:t>
            </a:fld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806" y="4924425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7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0375" y="0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даних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0" name="Tijdelijke aanduiding voor inhoud 2"/>
          <p:cNvSpPr>
            <a:spLocks noGrp="1"/>
          </p:cNvSpPr>
          <p:nvPr>
            <p:ph type="body" idx="1"/>
          </p:nvPr>
        </p:nvSpPr>
        <p:spPr>
          <a:xfrm>
            <a:off x="235299" y="1507253"/>
            <a:ext cx="8546960" cy="47802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Аналітичні процедури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можуть включати:</a:t>
            </a:r>
          </a:p>
          <a:p>
            <a:pPr>
              <a:buFontTx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 інформації / даних досліджуваного періоду із подібним бюджетом / звітом за попередні періоди; </a:t>
            </a:r>
          </a:p>
          <a:p>
            <a:pPr>
              <a:buFontTx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співставлення та аналіз взаємозв’язків між фінансовими та відповідними нефінансовими даними; </a:t>
            </a:r>
          </a:p>
          <a:p>
            <a:pPr>
              <a:buFontTx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існуючих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між різними елементами;</a:t>
            </a:r>
          </a:p>
          <a:p>
            <a:pPr>
              <a:buFontTx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 інформації на іншому операційному рівні або даних із подібними секторами;</a:t>
            </a:r>
          </a:p>
          <a:p>
            <a:pPr>
              <a:buFontTx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співвідношення, тенденції тощо. </a:t>
            </a:r>
            <a:endParaRPr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1" name="Picture 2" descr="https://lh5.googleusercontent.com/-sUf7_3JPr9o/TXZFS6DnNOI/AAAAAAAAAA8/vQ5WWk7tCQg/combined-testing-analy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3469" y="2019719"/>
            <a:ext cx="2860432" cy="375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36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Аудиторські 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знахідки – це різниця між фактичним станом об’єкта аудиту та встановленими критеріями / нормами оцінки. </a:t>
            </a:r>
            <a:endPara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Знахідки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отримуються в процесі оцінки аудиторських доказів і їх порівняння зі встановленими критеріями та вказують на те, чи відповідає об’єкт аудиту встановленим критеріям, чи ні.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50330-C68F-4B83-85E5-17F2E5E977F8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296" y="4314873"/>
            <a:ext cx="4261473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39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Знахідки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 бути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викладені чіткою та логічною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щоб забезпечити легке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застосовуваних критеріїв, встановлених фактів, а також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 щодо визначення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або ризику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розглянути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аудиторських знахідок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точки зору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економічності, ефективності та / або результативності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оскільки це є підставою </a:t>
            </a:r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демонстрації необхідності проведення коригувальних дій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50330-C68F-4B83-85E5-17F2E5E977F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924" y="4702629"/>
            <a:ext cx="2854277" cy="202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21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248" y="938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аудиторських знахідок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(із пілотного проекту з аудиту ефективності в КМДА):</a:t>
            </a:r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idx="1"/>
          </p:nvPr>
        </p:nvSpPr>
        <p:spPr>
          <a:xfrm>
            <a:off x="848248" y="1296237"/>
            <a:ext cx="10515600" cy="479029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підпитань,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 досліджувалось: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"Оцінка своєчасності реєстрації заяв щодо надання дозволу". </a:t>
            </a: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матриці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дослідження в межах вивчення цього підпитання документальній перевірці та аналізу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 підлягати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 та/або аналітичні дані у вигляді реєстру заяв про надання дозволу на розміщення зовнішньої реклами, що надійшли за 2015 рік та І-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півріччя 2016 року, а критерієм оцінки визначено наявність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5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випадків несвоєчасної реєстрації заяв.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Відповідно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етапі проведення дослідження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кількісний аналіз статистичних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 щодо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 про надання дозволу на розміщення зовнішньої реклами, даних Департаменту (Центру) надання адміністративних послуг міста Києва та даних автоматизованої системи обліку АРМ «Град».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такого аналізу встановлено, що за період з 01.01.2015 по 30.06.2016 ДМА зареєстровано 8375 заяв, з яких з порушенням встановлених строків (від 3 до 140 робочих днів) зареєстровано 8117 заяв, що становить майже 97% від загальної кількості.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50330-C68F-4B83-85E5-17F2E5E977F8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973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ctrTitle"/>
          </p:nvPr>
        </p:nvSpPr>
        <p:spPr>
          <a:xfrm>
            <a:off x="1303179" y="180870"/>
            <a:ext cx="10664408" cy="14168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ru-RU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аудиторських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знахідок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пілотного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з аудиту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КМДА):</a:t>
            </a:r>
          </a:p>
        </p:txBody>
      </p:sp>
      <p:sp>
        <p:nvSpPr>
          <p:cNvPr id="17413" name="Прямоугольник 2"/>
          <p:cNvSpPr>
            <a:spLocks noChangeArrowheads="1"/>
          </p:cNvSpPr>
          <p:nvPr/>
        </p:nvSpPr>
        <p:spPr bwMode="auto">
          <a:xfrm>
            <a:off x="1631950" y="835025"/>
            <a:ext cx="89281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i="1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               </a:t>
            </a:r>
          </a:p>
          <a:p>
            <a:pPr algn="just"/>
            <a:endParaRPr lang="uk-UA" i="1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endParaRPr lang="uk-UA" i="1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endParaRPr lang="uk-UA" i="1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endParaRPr lang="ru-RU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6394" y="1863148"/>
            <a:ext cx="847051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Недосконала організація процесу призводить до систематичних випадків недотримання ДМА встановлених термінів на етапах: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uk-UA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 заяв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uk-UA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погодження дозвільних справ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uk-UA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та погодження проектів розпоряджень </a:t>
            </a:r>
            <a:r>
              <a:rPr lang="uk-UA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КМДА.</a:t>
            </a:r>
          </a:p>
          <a:p>
            <a:pPr algn="just">
              <a:defRPr/>
            </a:pPr>
            <a:r>
              <a:rPr lang="uk-UA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defRPr/>
            </a:pPr>
            <a:r>
              <a:rPr lang="uk-UA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існуючі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видачі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дозвільної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кількості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дозволів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демонтаж 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подальшому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ресурсних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uk-UA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defRPr/>
            </a:pPr>
            <a:r>
              <a:rPr lang="uk-UA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Затримка </a:t>
            </a:r>
            <a:r>
              <a:rPr lang="uk-UA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видачі </a:t>
            </a:r>
            <a:r>
              <a:rPr lang="uk-UA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дозволів </a:t>
            </a:r>
            <a:r>
              <a:rPr lang="uk-UA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 до недоотримання коштів </a:t>
            </a:r>
            <a:r>
              <a:rPr lang="uk-UA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міста </a:t>
            </a:r>
            <a:r>
              <a:rPr lang="uk-UA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Києва</a:t>
            </a:r>
            <a:endParaRPr lang="en-US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9" name="Рисунок 16" descr="images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139" y="2049863"/>
            <a:ext cx="2330575" cy="38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21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35" y="350716"/>
            <a:ext cx="8229600" cy="552450"/>
          </a:xfrm>
          <a:ln/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Аудиторські докази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0202" y="1594024"/>
            <a:ext cx="9897627" cy="486706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uk-UA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Аудиторські </a:t>
            </a:r>
            <a:r>
              <a:rPr lang="uk-UA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докази -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зібрана та задокументована надійна інформація, яку використовує аудитор для обґрунтування висновків за результатами внутрішнього аудиту. </a:t>
            </a:r>
          </a:p>
          <a:p>
            <a:pPr>
              <a:lnSpc>
                <a:spcPct val="900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документальні докази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включають документи, звіти, нормативні акти, внутрішні регулюючі документи, реєстри, листи, контракти, інвойси, тощо;</a:t>
            </a:r>
          </a:p>
          <a:p>
            <a:pPr>
              <a:lnSpc>
                <a:spcPct val="9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докази, отримані за результатами інтерв’ю;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аналітичні докази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включають виписки із рахунків, розрахунки, графіки та інші докази, отримані за результатами аналітичних процедур;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докази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включають спостереження, фотографію, тощо.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2" y="3135086"/>
            <a:ext cx="1879042" cy="28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5851" y="361810"/>
            <a:ext cx="10708927" cy="833944"/>
          </a:xfrm>
          <a:ln/>
        </p:spPr>
        <p:txBody>
          <a:bodyPr>
            <a:no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ключові характеристики аудиторських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доказів: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5128" y="1950113"/>
            <a:ext cx="8229600" cy="4033838"/>
          </a:xfrm>
        </p:spPr>
        <p:txBody>
          <a:bodyPr>
            <a:normAutofit lnSpcReduction="10000"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Достатність -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 кількості. </a:t>
            </a: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доказів необхідно для аудиторського висновку?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аудиторські докази відповідають питанням аудиту та чи підтверджують аудиторські знахідки?</a:t>
            </a:r>
          </a:p>
          <a:p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Надійність - </a:t>
            </a: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 надійним є джерело та походження зібраних доказів?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12" y="1993167"/>
            <a:ext cx="2621507" cy="38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7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відповідає доказ цим трьом характеристикам залежить від таких факторів: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 незалежні джерела доказів;</a:t>
            </a:r>
          </a:p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 зібрані докази;</a:t>
            </a:r>
          </a:p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добре дані були проаналізовані;</a:t>
            </a:r>
          </a:p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якої будуть використані докази.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18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943" y="4705855"/>
            <a:ext cx="4413887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58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  <a:noFill/>
          <a:extLst/>
        </p:spPr>
        <p:txBody>
          <a:bodyPr/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157D0AD-AD50-468C-85BA-AC215FF34CFB}" type="slidenum">
              <a:rPr lang="ru-RU" altLang="uk-UA">
                <a:effectLst/>
                <a:latin typeface="Arial" panose="020B0604020202020204" pitchFamily="34" charset="0"/>
              </a:rPr>
              <a:pPr algn="r" eaLnBrk="1" hangingPunct="1"/>
              <a:t>19</a:t>
            </a:fld>
            <a:endParaRPr lang="ru-RU" altLang="uk-UA">
              <a:effectLst/>
              <a:latin typeface="Arial" panose="020B0604020202020204" pitchFamily="34" charset="0"/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6141" y="152400"/>
            <a:ext cx="10530671" cy="1103644"/>
          </a:xfrm>
        </p:spPr>
        <p:txBody>
          <a:bodyPr>
            <a:normAutofit/>
          </a:bodyPr>
          <a:lstStyle/>
          <a:p>
            <a:pPr algn="ctr"/>
            <a:r>
              <a:rPr lang="uk-UA" alt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отримання аудиторських доказів</a:t>
            </a:r>
            <a:r>
              <a:rPr lang="en-US" alt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alt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3386" y="1487156"/>
            <a:ext cx="10567516" cy="447486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законодавча та нормативно-правова база;</a:t>
            </a:r>
          </a:p>
          <a:p>
            <a:pPr>
              <a:lnSpc>
                <a:spcPct val="80000"/>
              </a:lnSpc>
            </a:pP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паспорти бюджетних програм та звіти про їх виконання;</a:t>
            </a:r>
          </a:p>
          <a:p>
            <a:pPr>
              <a:lnSpc>
                <a:spcPct val="80000"/>
              </a:lnSpc>
            </a:pP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дані первинних </a:t>
            </a: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документів;</a:t>
            </a:r>
            <a:endParaRPr lang="uk-UA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бюджетна, статистична, податкова та інші види звітності;</a:t>
            </a:r>
          </a:p>
          <a:p>
            <a:pPr>
              <a:lnSpc>
                <a:spcPct val="80000"/>
              </a:lnSpc>
            </a:pP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розрахунки, кошториси, калькуляції, договори, накази, розпорядження;</a:t>
            </a:r>
          </a:p>
          <a:p>
            <a:pPr>
              <a:lnSpc>
                <a:spcPct val="80000"/>
              </a:lnSpc>
            </a:pP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отримані за результатами експертних перевірок, лабораторних </a:t>
            </a: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аналізів;</a:t>
            </a:r>
            <a:endParaRPr lang="uk-UA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скарги, звернення, запити </a:t>
            </a: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 органів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фізичних та юридичних осіб;</a:t>
            </a:r>
          </a:p>
          <a:p>
            <a:pPr>
              <a:lnSpc>
                <a:spcPct val="80000"/>
              </a:lnSpc>
            </a:pP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оформлені 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дані, отримані за результатами проведення анкетування, інтерв'ювання, опитування;</a:t>
            </a:r>
          </a:p>
          <a:p>
            <a:pPr>
              <a:lnSpc>
                <a:spcPct val="80000"/>
              </a:lnSpc>
            </a:pP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інші документи та </a:t>
            </a: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матеріали.</a:t>
            </a:r>
            <a:endParaRPr lang="uk-UA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список не є виключним.</a:t>
            </a:r>
            <a:endParaRPr lang="ru-RU" altLang="uk-UA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697" y="4612131"/>
            <a:ext cx="2934121" cy="22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7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52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аудиту ефективності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645690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етапу проведення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 є </a:t>
            </a:r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 належної, надійної та повної інформації,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яка б дозволила аудитору </a:t>
            </a:r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підтвердити або спростувати </a:t>
            </a:r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ризики </a:t>
            </a:r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дослідження попередньо визначених питань аудиту, а також </a:t>
            </a:r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належну доказову базу, що підтверджує </a:t>
            </a:r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аудиторські висновки та є основою для підготовки рекомендацій</a:t>
            </a: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415" y="2150347"/>
            <a:ext cx="4106725" cy="31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2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3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робочої документації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60231" y="1413643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аудиторам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документацію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досвідчений аудитор, який не брав участі в аудиторському дослідженні, зміг зрозуміти з такої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документації:</a:t>
            </a:r>
          </a:p>
          <a:p>
            <a:pPr lvl="1" algn="just">
              <a:buFontTx/>
              <a:buChar char="-"/>
            </a:pP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час, обсяг і результати проведених аудиторських процедур; </a:t>
            </a:r>
            <a:endParaRPr lang="uk-UA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Tx/>
              <a:buChar char="-"/>
            </a:pP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докази і їх джерела; </a:t>
            </a:r>
            <a:endParaRPr lang="uk-UA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Tx/>
              <a:buChar char="-"/>
            </a:pP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аудиторів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50330-C68F-4B83-85E5-17F2E5E977F8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625" y="4233391"/>
            <a:ext cx="3174112" cy="236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54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037" y="27469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контекст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аудиті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	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Документація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повинна не тільки підтверджувати точність фактів, а й </a:t>
            </a: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 відображення збалансованого, неупередженого і повного дослідження питання </a:t>
            </a:r>
            <a:r>
              <a:rPr lang="uk-UA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аудиту, а також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прозорість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зрозумілість висновків.</a:t>
            </a:r>
            <a:r>
              <a:rPr lang="uk-UA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цього важливо описувати в документах застосовні критерії аудиту, концептуальну та аналітичну структури, і процес, який привів до висновків.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50330-C68F-4B83-85E5-17F2E5E977F8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924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Гарна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документація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аудиторських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доказів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гарантувати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76459" y="1825626"/>
            <a:ext cx="64770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обґрунтована основа для підготовки аудиторського звіту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аудиту, висновки і рекомендації можуть бути пояснені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відповідна основа для контролю якості, як під час аудиту, так і для подальших оцінок якості.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50330-C68F-4B83-85E5-17F2E5E977F8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603" y="2545699"/>
            <a:ext cx="4001373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21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441749" y="1446962"/>
            <a:ext cx="9514952" cy="48807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підготовкою аудиторського звіту внутрішнім аудиторам потрібно переконатися, що процес проведення аудиту ефективності був якісним і зібрані всі необхідні докази для надання висновків. </a:t>
            </a: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використати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такий перелік питань: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Чи отримали ми чіткі і переконливі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знахідки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підтверджені аудиторськими доказами?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Чи повністю ми проаналізували і оцінили дані?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Чи визначили ми ключові висновки, і чи підтверджуються вони доказами?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Чи достатньо доречних і надійних доказів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спонукання до вирішення проблеми (усунення її причин) та впровадження рекомендацій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50330-C68F-4B83-85E5-17F2E5E977F8}" type="slidenum">
              <a:rPr lang="nl-NL" smtClean="0"/>
              <a:pPr>
                <a:defRPr/>
              </a:pPr>
              <a:t>23</a:t>
            </a:fld>
            <a:endParaRPr lang="nl-NL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9328"/>
            <a:ext cx="1950889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58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4755" y="1955908"/>
            <a:ext cx="5462489" cy="4090771"/>
          </a:xfrm>
          <a:prstGeom prst="rect">
            <a:avLst/>
          </a:prstGeom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A4F5D-E8AA-49BB-9C01-261B4497B719}" type="slidenum">
              <a:rPr lang="uk-UA" smtClean="0"/>
              <a:pPr>
                <a:defRPr/>
              </a:pPr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379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441" y="737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аудиту ефективності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93924" y="1815577"/>
            <a:ext cx="858045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Цей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включає:</a:t>
            </a:r>
          </a:p>
          <a:p>
            <a:pPr algn="just">
              <a:buFontTx/>
              <a:buChar char="-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аналіз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 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(ЩО Є?)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buFontTx/>
              <a:buChar char="-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їх із попередньо визначеними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 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(ЯК ПОВИННО БУТИ?)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доказової бази за кожним питанням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аудиту;</a:t>
            </a:r>
          </a:p>
          <a:p>
            <a:pPr algn="just">
              <a:buFontTx/>
              <a:buChar char="-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висновків за результатами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аудиту.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3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91" y="1669377"/>
            <a:ext cx="1774090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6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Місце для вмісту 4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700"/>
          <a:stretch/>
        </p:blipFill>
        <p:spPr>
          <a:xfrm>
            <a:off x="3064748" y="80387"/>
            <a:ext cx="6467255" cy="6652009"/>
          </a:xfrm>
          <a:prstGeom prst="rect">
            <a:avLst/>
          </a:prstGeom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783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441" y="737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аудиту ефективності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55559" y="1825625"/>
            <a:ext cx="765600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збору даних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аудиторам слід дотримуватись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затвердженої п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рограми аудиту та підготовленої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 планування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яких вже визначено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порядок застосування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 аудиту для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 відповідної інформації.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обставини,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з’ясовані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ході дослідження, можуть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підставою для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 змін до програми аудиту (у разі необхідності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5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415" y="2323970"/>
            <a:ext cx="2145978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5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2079" y="1363401"/>
            <a:ext cx="11132737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 аудиту ефективності є те, що він включає цілий ряд аналітичних процесів, які дозволяють поглиблювати і розглядати питання аудиту з різних аспектів, застосовувати широкий спектр  методів аудиту.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аудиту ефективності вимагає від внутрішнього аудитора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аналітичних, так і комунікаційних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налітичний </a:t>
            </a:r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 збору, аналізу та оцінки даних, підготовки доказової бази, аудиторських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висновків і рекомендацій;</a:t>
            </a:r>
          </a:p>
          <a:p>
            <a:pPr algn="just">
              <a:buFontTx/>
              <a:buChar char="-"/>
            </a:pPr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комунікаційний </a:t>
            </a:r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 усі етапи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(під час збору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опитувань та інтерв’ю,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тощо).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6</a:t>
            </a:fld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439" y="5263139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3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7"/>
            <a:ext cx="10515600" cy="730144"/>
          </a:xfrm>
          <a:ln/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збору даних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36431"/>
            <a:ext cx="10515600" cy="4840532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 систем контролю;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Документальна перевірка;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Вибірка;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Фактична перевірка, обстеження, спостереження, перевірка на місці;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Опитувальники /анкетування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Інтерв’ю;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нормативно-правової бази, інших документів;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Експертна оцінка.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______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тріангуляції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143" y="3657004"/>
            <a:ext cx="1572904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722" y="221065"/>
            <a:ext cx="10515600" cy="984738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опитування і анкетування</a:t>
            </a: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>
          <a:xfrm>
            <a:off x="799595" y="1239036"/>
            <a:ext cx="5157787" cy="823912"/>
          </a:xfrm>
        </p:spPr>
        <p:txBody>
          <a:bodyPr/>
          <a:lstStyle/>
          <a:p>
            <a:pPr algn="ctr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 анонімно;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недорогі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адмініструванні;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порівнювати і аналізувати;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застосувати для багатьох людей;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 великі обсяги даних;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типових анкет і опитувальників вже існують.</a:t>
            </a:r>
          </a:p>
        </p:txBody>
      </p:sp>
      <p:sp>
        <p:nvSpPr>
          <p:cNvPr id="7" name="Місце для тексту 6"/>
          <p:cNvSpPr>
            <a:spLocks noGrp="1"/>
          </p:cNvSpPr>
          <p:nvPr>
            <p:ph type="body" sz="quarter" idx="3"/>
          </p:nvPr>
        </p:nvSpPr>
        <p:spPr>
          <a:xfrm>
            <a:off x="6192299" y="1249084"/>
            <a:ext cx="5183188" cy="823912"/>
          </a:xfrm>
        </p:spPr>
        <p:txBody>
          <a:bodyPr/>
          <a:lstStyle/>
          <a:p>
            <a:pPr algn="ctr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ВИКЛИКИ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отримати детальну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відображати неоднозначні відповіді респондентів;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анонімність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опитуваннях може знадобитися експерт з відбору респондентів;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надає повної інформації.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8</a:t>
            </a:fld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594" y="1370775"/>
            <a:ext cx="1559589" cy="12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86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368" y="244545"/>
            <a:ext cx="10515600" cy="860773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інтерв'ю</a:t>
            </a: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</a:p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ВИКЛИКИ</a:t>
            </a:r>
          </a:p>
          <a:p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765055" y="2565365"/>
            <a:ext cx="5183188" cy="3684588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часу;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інтервьюер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неправильно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9</a:t>
            </a:fld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823" y="4405795"/>
            <a:ext cx="2602523" cy="21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57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44DCC269-8680-4960-B2B1-B561FE74BD34}" vid="{5EC140CD-D64B-4D2A-B307-DD3B3CDA64FD}"/>
    </a:ext>
  </a:extLst>
</a:theme>
</file>

<file path=ppt/theme/theme3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504</Words>
  <Application>Microsoft Office PowerPoint</Application>
  <PresentationFormat>Широкий екран</PresentationFormat>
  <Paragraphs>164</Paragraphs>
  <Slides>24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Тема Office</vt:lpstr>
      <vt:lpstr>Тема1</vt:lpstr>
      <vt:lpstr>1_Тема Office</vt:lpstr>
      <vt:lpstr>Презентація PowerPoint</vt:lpstr>
      <vt:lpstr>Проведення аудиту ефективності</vt:lpstr>
      <vt:lpstr>Проведення аудиту ефективності</vt:lpstr>
      <vt:lpstr>Презентація PowerPoint</vt:lpstr>
      <vt:lpstr>Проведення аудиту ефективності</vt:lpstr>
      <vt:lpstr>Презентація PowerPoint</vt:lpstr>
      <vt:lpstr>Методи збору даних</vt:lpstr>
      <vt:lpstr>Характеристики опитування і анкетування</vt:lpstr>
      <vt:lpstr>Характеристики інтерв'ю</vt:lpstr>
      <vt:lpstr>Характеристики документальної перевірки</vt:lpstr>
      <vt:lpstr>Аналіз даних</vt:lpstr>
      <vt:lpstr>Презентація PowerPoint</vt:lpstr>
      <vt:lpstr>Презентація PowerPoint</vt:lpstr>
      <vt:lpstr>Приклад аудиторських знахідок  (із пілотного проекту з аудиту ефективності в КМДА):</vt:lpstr>
      <vt:lpstr>Приклад аудиторських знахідок та їх впливу на діяльність установи  (із пілотного проекту з аудиту ефективності в КМДА):</vt:lpstr>
      <vt:lpstr>Аудиторські докази</vt:lpstr>
      <vt:lpstr>Три ключові характеристики аудиторських доказів: </vt:lpstr>
      <vt:lpstr>Чи відповідає доказ цим трьом характеристикам залежить від таких факторів:</vt:lpstr>
      <vt:lpstr>Джерела отримання аудиторських доказів: </vt:lpstr>
      <vt:lpstr>Підготовка робочої документації</vt:lpstr>
      <vt:lpstr>Призначення і контекст документації дещо специфічні в аудиті ефективності </vt:lpstr>
      <vt:lpstr>Гарна документація аудиторських доказів допомагає гарантувати, що: </vt:lpstr>
      <vt:lpstr>Презентація PowerPoint</vt:lpstr>
      <vt:lpstr>Презентація PowerPoint</vt:lpstr>
    </vt:vector>
  </TitlesOfParts>
  <Company>Minfin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Трощій Ірина Олегівна</dc:creator>
  <cp:lastModifiedBy>Кудрик Галина Петрівна</cp:lastModifiedBy>
  <cp:revision>373</cp:revision>
  <cp:lastPrinted>2019-04-16T09:58:58Z</cp:lastPrinted>
  <dcterms:created xsi:type="dcterms:W3CDTF">2017-06-08T12:07:24Z</dcterms:created>
  <dcterms:modified xsi:type="dcterms:W3CDTF">2019-04-22T07:26:26Z</dcterms:modified>
</cp:coreProperties>
</file>